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59" r:id="rId3"/>
    <p:sldId id="260" r:id="rId4"/>
    <p:sldId id="288" r:id="rId5"/>
    <p:sldId id="287" r:id="rId6"/>
    <p:sldId id="289" r:id="rId7"/>
    <p:sldId id="283" r:id="rId8"/>
    <p:sldId id="290" r:id="rId9"/>
    <p:sldId id="29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09F"/>
    <a:srgbClr val="2C6BB4"/>
    <a:srgbClr val="CECDCB"/>
    <a:srgbClr val="C8C8C8"/>
    <a:srgbClr val="ED3331"/>
    <a:srgbClr val="222222"/>
    <a:srgbClr val="1E3366"/>
    <a:srgbClr val="2D2D2D"/>
    <a:srgbClr val="5D5B56"/>
    <a:srgbClr val="545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5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32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5D388-373C-AC49-982F-C85B8A0E1920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E2DAF-8CF0-B047-916F-588FC8CCA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4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E2DAF-8CF0-B047-916F-588FC8CCA6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E2DAF-8CF0-B047-916F-588FC8CCA6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4633342" y="-700660"/>
            <a:ext cx="2925318" cy="12192001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275E6-7C24-1D47-965A-1440C6439A44}"/>
              </a:ext>
            </a:extLst>
          </p:cNvPr>
          <p:cNvSpPr/>
          <p:nvPr userDrawn="1"/>
        </p:nvSpPr>
        <p:spPr>
          <a:xfrm rot="16200000">
            <a:off x="3780127" y="-2307855"/>
            <a:ext cx="4631747" cy="11078680"/>
          </a:xfrm>
          <a:prstGeom prst="rect">
            <a:avLst/>
          </a:prstGeom>
          <a:ln>
            <a:noFill/>
          </a:ln>
          <a:effectLst>
            <a:outerShdw blurRad="195591" sx="101179" sy="101179" algn="ctr" rotWithShape="0">
              <a:srgbClr val="000000">
                <a:alpha val="6139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915612"/>
            <a:ext cx="10052304" cy="3931161"/>
          </a:xfrm>
        </p:spPr>
        <p:txBody>
          <a:bodyPr anchor="b">
            <a:noAutofit/>
          </a:bodyPr>
          <a:lstStyle>
            <a:lvl1pPr algn="ctr">
              <a:defRPr sz="5900" spc="300" baseline="0">
                <a:solidFill>
                  <a:srgbClr val="2222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829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9703BA-BF08-AA47-86ED-507B0F3FE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2677" y="772160"/>
            <a:ext cx="7293483" cy="5323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4771" y="704345"/>
            <a:ext cx="7631008" cy="767580"/>
          </a:xfrm>
        </p:spPr>
        <p:txBody>
          <a:bodyPr/>
          <a:lstStyle>
            <a:lvl1pPr algn="l">
              <a:defRPr>
                <a:solidFill>
                  <a:srgbClr val="6E6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14F1A3-A3BD-D64B-BF9B-F5926778EB35}"/>
              </a:ext>
            </a:extLst>
          </p:cNvPr>
          <p:cNvSpPr/>
          <p:nvPr userDrawn="1"/>
        </p:nvSpPr>
        <p:spPr>
          <a:xfrm rot="16200000">
            <a:off x="-1552885" y="1569904"/>
            <a:ext cx="6721476" cy="361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DE289A-DD69-1647-B2F4-F45A3C96EB8E}"/>
              </a:ext>
            </a:extLst>
          </p:cNvPr>
          <p:cNvSpPr/>
          <p:nvPr userDrawn="1"/>
        </p:nvSpPr>
        <p:spPr>
          <a:xfrm>
            <a:off x="0" y="1"/>
            <a:ext cx="2925318" cy="6857999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259F399-12CA-3A48-BA65-A4E33EBAC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7021" y="2189055"/>
            <a:ext cx="3614455" cy="1844466"/>
          </a:xfrm>
          <a:solidFill>
            <a:srgbClr val="EFEEED"/>
          </a:solidFill>
        </p:spPr>
        <p:txBody>
          <a:bodyPr anchor="ctr"/>
          <a:lstStyle>
            <a:lvl1pPr algn="l">
              <a:defRPr sz="2000"/>
            </a:lvl1pPr>
            <a:lvl2pPr algn="l">
              <a:defRPr sz="1800"/>
            </a:lvl2pPr>
            <a:lvl3pPr algn="l">
              <a:defRPr sz="1600"/>
            </a:lvl3pPr>
            <a:lvl4pPr algn="l">
              <a:defRPr sz="1400"/>
            </a:lvl4pPr>
            <a:lvl5pPr algn="l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A2E7187-5DC3-5547-9030-C8F74E5C6D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32685" y="2189055"/>
            <a:ext cx="3614455" cy="1844466"/>
          </a:xfrm>
          <a:solidFill>
            <a:srgbClr val="EFEEED"/>
          </a:solidFill>
        </p:spPr>
        <p:txBody>
          <a:bodyPr anchor="ctr"/>
          <a:lstStyle>
            <a:lvl1pPr algn="l">
              <a:defRPr sz="2000"/>
            </a:lvl1pPr>
            <a:lvl2pPr algn="l">
              <a:defRPr sz="1800"/>
            </a:lvl2pPr>
            <a:lvl3pPr algn="l">
              <a:defRPr sz="1600"/>
            </a:lvl3pPr>
            <a:lvl4pPr algn="l">
              <a:defRPr sz="1400"/>
            </a:lvl4pPr>
            <a:lvl5pPr algn="l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89785A6-4B39-844E-A8C5-4FEC9A4252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794735" y="4251458"/>
            <a:ext cx="3614455" cy="1844466"/>
          </a:xfrm>
          <a:solidFill>
            <a:srgbClr val="EFEEED"/>
          </a:solidFill>
        </p:spPr>
        <p:txBody>
          <a:bodyPr anchor="ctr"/>
          <a:lstStyle>
            <a:lvl1pPr algn="l">
              <a:defRPr sz="2000"/>
            </a:lvl1pPr>
            <a:lvl2pPr algn="l">
              <a:defRPr sz="1800"/>
            </a:lvl2pPr>
            <a:lvl3pPr algn="l">
              <a:defRPr sz="1600"/>
            </a:lvl3pPr>
            <a:lvl4pPr algn="l">
              <a:defRPr sz="1400"/>
            </a:lvl4pPr>
            <a:lvl5pPr algn="l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FEF0C91-A9C5-F942-9C87-7D88EEE7E7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620399" y="4251458"/>
            <a:ext cx="3614455" cy="1844466"/>
          </a:xfrm>
          <a:solidFill>
            <a:srgbClr val="EFEEED"/>
          </a:solidFill>
        </p:spPr>
        <p:txBody>
          <a:bodyPr anchor="ctr"/>
          <a:lstStyle>
            <a:lvl1pPr algn="l">
              <a:defRPr sz="2000"/>
            </a:lvl1pPr>
            <a:lvl2pPr algn="l">
              <a:defRPr sz="1800"/>
            </a:lvl2pPr>
            <a:lvl3pPr algn="l">
              <a:defRPr sz="1600"/>
            </a:lvl3pPr>
            <a:lvl4pPr algn="l">
              <a:defRPr sz="1400"/>
            </a:lvl4pPr>
            <a:lvl5pPr algn="l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4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14C61B-ADF6-BE46-AD2C-8FEC593BF874}"/>
              </a:ext>
            </a:extLst>
          </p:cNvPr>
          <p:cNvSpPr/>
          <p:nvPr userDrawn="1"/>
        </p:nvSpPr>
        <p:spPr>
          <a:xfrm>
            <a:off x="983146" y="1276349"/>
            <a:ext cx="1487028" cy="1487028"/>
          </a:xfrm>
          <a:prstGeom prst="ellipse">
            <a:avLst/>
          </a:prstGeom>
          <a:solidFill>
            <a:srgbClr val="2B334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CD48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5A7A18-C768-4C43-A8FE-D78E0BC28E30}"/>
              </a:ext>
            </a:extLst>
          </p:cNvPr>
          <p:cNvSpPr/>
          <p:nvPr userDrawn="1"/>
        </p:nvSpPr>
        <p:spPr>
          <a:xfrm rot="16200000">
            <a:off x="4311443" y="229225"/>
            <a:ext cx="2550157" cy="36157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F060A04-37BC-F44E-AAF3-29DBC18F8A1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78668" y="758118"/>
            <a:ext cx="3614455" cy="2550157"/>
          </a:xfrm>
          <a:solidFill>
            <a:srgbClr val="EFEEED"/>
          </a:solidFill>
        </p:spPr>
        <p:txBody>
          <a:bodyPr anchor="ctr"/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98421048-3E9C-2C48-AAC4-E7ABF0B9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4" y="3732412"/>
            <a:ext cx="2884497" cy="1220588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637669-C42A-2643-B34A-3F1EAF2D5AD5}"/>
              </a:ext>
            </a:extLst>
          </p:cNvPr>
          <p:cNvSpPr/>
          <p:nvPr userDrawn="1"/>
        </p:nvSpPr>
        <p:spPr>
          <a:xfrm rot="16200000">
            <a:off x="4311443" y="3026400"/>
            <a:ext cx="2550157" cy="36157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2C7877-A651-BD48-AF7F-ABB22E69E8ED}"/>
              </a:ext>
            </a:extLst>
          </p:cNvPr>
          <p:cNvSpPr/>
          <p:nvPr userDrawn="1"/>
        </p:nvSpPr>
        <p:spPr>
          <a:xfrm rot="16200000">
            <a:off x="8202723" y="229225"/>
            <a:ext cx="2550157" cy="36157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DAF93-08E2-FC47-BC9C-69F2FD9E78A3}"/>
              </a:ext>
            </a:extLst>
          </p:cNvPr>
          <p:cNvSpPr/>
          <p:nvPr userDrawn="1"/>
        </p:nvSpPr>
        <p:spPr>
          <a:xfrm rot="16200000">
            <a:off x="8202723" y="3026400"/>
            <a:ext cx="2550157" cy="36157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61287F7-05E4-BA4A-BCF1-BBEC726B6D2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671200" y="744785"/>
            <a:ext cx="3614455" cy="2550157"/>
          </a:xfrm>
          <a:solidFill>
            <a:srgbClr val="EFEEED"/>
          </a:solidFill>
        </p:spPr>
        <p:txBody>
          <a:bodyPr anchor="ctr"/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473E36-6DF4-7E4A-869E-BFF11D78F75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778668" y="3572507"/>
            <a:ext cx="3614455" cy="2550157"/>
          </a:xfrm>
          <a:solidFill>
            <a:srgbClr val="EFEEED"/>
          </a:solidFill>
        </p:spPr>
        <p:txBody>
          <a:bodyPr anchor="ctr"/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DACB48D-1983-C74C-8FBC-A222A55DFA0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671200" y="3559174"/>
            <a:ext cx="3614455" cy="2550157"/>
          </a:xfrm>
          <a:solidFill>
            <a:srgbClr val="EFEEED"/>
          </a:solidFill>
        </p:spPr>
        <p:txBody>
          <a:bodyPr anchor="ctr"/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AD3AE2-8D20-274A-AD64-630649E132E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060" y="1410263"/>
            <a:ext cx="1219200" cy="121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8187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2441" y="426719"/>
            <a:ext cx="11247118" cy="5334001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2794840"/>
            <a:ext cx="9740392" cy="2164361"/>
          </a:xfrm>
        </p:spPr>
        <p:txBody>
          <a:bodyPr anchor="ctr">
            <a:noAutofit/>
          </a:bodyPr>
          <a:lstStyle>
            <a:lvl1pPr algn="ctr">
              <a:defRPr sz="5900" cap="all"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5E207D-F999-7945-972E-F0F0DAD50C71}"/>
              </a:ext>
            </a:extLst>
          </p:cNvPr>
          <p:cNvSpPr/>
          <p:nvPr userDrawn="1"/>
        </p:nvSpPr>
        <p:spPr>
          <a:xfrm>
            <a:off x="5299964" y="5055581"/>
            <a:ext cx="1280160" cy="96380"/>
          </a:xfrm>
          <a:prstGeom prst="rect">
            <a:avLst/>
          </a:prstGeom>
          <a:solidFill>
            <a:srgbClr val="DF7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0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bg>
      <p:bgPr>
        <a:blipFill dpi="0" rotWithShape="1">
          <a:blip r:embed="rId2" cstate="screen">
            <a:alphaModFix amt="1986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98421048-3E9C-2C48-AAC4-E7ABF0B9A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728" y="645001"/>
            <a:ext cx="6154719" cy="1220588"/>
          </a:xfrm>
        </p:spPr>
        <p:txBody>
          <a:bodyPr anchor="ctr">
            <a:noAutofit/>
          </a:bodyPr>
          <a:lstStyle>
            <a:lvl1pPr algn="l">
              <a:defRPr sz="2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231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BB5CFD-4348-C94B-AC2E-F7EADED06C1D}"/>
              </a:ext>
            </a:extLst>
          </p:cNvPr>
          <p:cNvSpPr/>
          <p:nvPr userDrawn="1"/>
        </p:nvSpPr>
        <p:spPr>
          <a:xfrm>
            <a:off x="3254478" y="711200"/>
            <a:ext cx="306046" cy="543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FF978-BF6B-694C-95BC-9F078EBD6622}"/>
              </a:ext>
            </a:extLst>
          </p:cNvPr>
          <p:cNvSpPr/>
          <p:nvPr userDrawn="1"/>
        </p:nvSpPr>
        <p:spPr>
          <a:xfrm>
            <a:off x="3407501" y="711200"/>
            <a:ext cx="7544107" cy="1088191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98421048-3E9C-2C48-AAC4-E7ABF0B9A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728" y="645001"/>
            <a:ext cx="6154719" cy="1220588"/>
          </a:xfrm>
        </p:spPr>
        <p:txBody>
          <a:bodyPr anchor="ctr">
            <a:noAutofit/>
          </a:bodyPr>
          <a:lstStyle>
            <a:lvl1pPr algn="l">
              <a:defRPr sz="2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B620B-DE14-DC4D-A5E4-5315260201DC}"/>
              </a:ext>
            </a:extLst>
          </p:cNvPr>
          <p:cNvSpPr/>
          <p:nvPr userDrawn="1"/>
        </p:nvSpPr>
        <p:spPr>
          <a:xfrm>
            <a:off x="0" y="711200"/>
            <a:ext cx="3254477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12DBA0-D1DF-CB45-8116-21C5D0A60E68}"/>
              </a:ext>
            </a:extLst>
          </p:cNvPr>
          <p:cNvSpPr/>
          <p:nvPr userDrawn="1"/>
        </p:nvSpPr>
        <p:spPr>
          <a:xfrm>
            <a:off x="692203" y="2493965"/>
            <a:ext cx="1870069" cy="1870069"/>
          </a:xfrm>
          <a:prstGeom prst="rect">
            <a:avLst/>
          </a:prstGeom>
          <a:solidFill>
            <a:srgbClr val="2D2D2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CD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91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4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29BCF-08DD-1445-A5FF-E41CE3BF29BF}"/>
              </a:ext>
            </a:extLst>
          </p:cNvPr>
          <p:cNvSpPr/>
          <p:nvPr userDrawn="1"/>
        </p:nvSpPr>
        <p:spPr>
          <a:xfrm>
            <a:off x="3616960" y="761999"/>
            <a:ext cx="7955280" cy="5334001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52026-3603-F040-9488-DD55D49DC297}"/>
              </a:ext>
            </a:extLst>
          </p:cNvPr>
          <p:cNvSpPr/>
          <p:nvPr userDrawn="1"/>
        </p:nvSpPr>
        <p:spPr>
          <a:xfrm>
            <a:off x="0" y="761998"/>
            <a:ext cx="3499101" cy="533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AB1B83-AE00-5648-8C11-9E6E721C48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1902" y="1801368"/>
            <a:ext cx="7940337" cy="3255264"/>
          </a:xfrm>
        </p:spPr>
        <p:txBody>
          <a:bodyPr anchor="ctr">
            <a:noAutofit/>
          </a:bodyPr>
          <a:lstStyle>
            <a:lvl1pPr algn="ctr">
              <a:defRPr sz="5900" cap="all"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A49D4-CDB7-294A-BC10-C3E11DF899F5}"/>
              </a:ext>
            </a:extLst>
          </p:cNvPr>
          <p:cNvSpPr/>
          <p:nvPr userDrawn="1"/>
        </p:nvSpPr>
        <p:spPr>
          <a:xfrm>
            <a:off x="6961990" y="5220602"/>
            <a:ext cx="1280160" cy="96380"/>
          </a:xfrm>
          <a:prstGeom prst="rect">
            <a:avLst/>
          </a:prstGeom>
          <a:solidFill>
            <a:srgbClr val="DF7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70263" y="0"/>
            <a:ext cx="2925318" cy="6857999"/>
          </a:xfrm>
          <a:prstGeom prst="rect">
            <a:avLst/>
          </a:prstGeom>
          <a:solidFill>
            <a:srgbClr val="2B334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1801368"/>
            <a:ext cx="5645912" cy="3255264"/>
          </a:xfrm>
        </p:spPr>
        <p:txBody>
          <a:bodyPr anchor="ctr">
            <a:noAutofit/>
          </a:bodyPr>
          <a:lstStyle>
            <a:lvl1pPr algn="l">
              <a:defRPr sz="5900" cap="all"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53AAE7-A0F2-A245-BA66-39D1E99A9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4160" y="762000"/>
            <a:ext cx="3536315" cy="533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BB8319-F737-B04F-B7BC-7FADE4ECD571}"/>
              </a:ext>
            </a:extLst>
          </p:cNvPr>
          <p:cNvSpPr/>
          <p:nvPr userDrawn="1"/>
        </p:nvSpPr>
        <p:spPr>
          <a:xfrm>
            <a:off x="1086580" y="5628640"/>
            <a:ext cx="1280160" cy="96380"/>
          </a:xfrm>
          <a:prstGeom prst="rect">
            <a:avLst/>
          </a:prstGeom>
          <a:solidFill>
            <a:srgbClr val="DF7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1999"/>
            <a:ext cx="7426960" cy="533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432152" y="1"/>
            <a:ext cx="3759848" cy="6857999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53AAE7-A0F2-A245-BA66-39D1E99A9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4160" y="762000"/>
            <a:ext cx="3536315" cy="533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2DA1B3-0D81-0749-B9C8-FBCE115E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192" y="2314574"/>
            <a:ext cx="5374640" cy="3781425"/>
          </a:xfrm>
        </p:spPr>
        <p:txBody>
          <a:bodyPr/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F3EE27-A944-6842-A304-3EB8AB6D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92" y="1007249"/>
            <a:ext cx="5374640" cy="894081"/>
          </a:xfrm>
        </p:spPr>
        <p:txBody>
          <a:bodyPr anchor="b"/>
          <a:lstStyle>
            <a:lvl1pPr algn="l">
              <a:defRPr>
                <a:solidFill>
                  <a:srgbClr val="5D5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25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758184" cy="6857999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D3D58DD-F9B1-914E-8455-F975B117C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4312" y="2314575"/>
            <a:ext cx="5374640" cy="3781425"/>
          </a:xfrm>
        </p:spPr>
        <p:txBody>
          <a:bodyPr/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393E63-F35C-B040-A09E-2C7E55AE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312" y="997090"/>
            <a:ext cx="5374640" cy="894081"/>
          </a:xfrm>
        </p:spPr>
        <p:txBody>
          <a:bodyPr anchor="b"/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43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5040" y="761999"/>
            <a:ext cx="7426960" cy="533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1" y="0"/>
            <a:ext cx="3758184" cy="6857999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53AAE7-A0F2-A245-BA66-39D1E99A9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320" y="762000"/>
            <a:ext cx="3536315" cy="533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D3D58DD-F9B1-914E-8455-F975B117C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244" y="2314574"/>
            <a:ext cx="5374640" cy="3781425"/>
          </a:xfrm>
        </p:spPr>
        <p:txBody>
          <a:bodyPr/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393E63-F35C-B040-A09E-2C7E55AE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244" y="997089"/>
            <a:ext cx="5374640" cy="894081"/>
          </a:xfrm>
        </p:spPr>
        <p:txBody>
          <a:bodyPr anchor="b"/>
          <a:lstStyle>
            <a:lvl1pPr algn="l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5040" y="761999"/>
            <a:ext cx="7426960" cy="5334001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rgbClr val="2C6BB4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53AAE7-A0F2-A245-BA66-39D1E99A9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320" y="762000"/>
            <a:ext cx="3536315" cy="533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60EF86-F9F3-6B45-8A76-171E1A8836CC}"/>
              </a:ext>
            </a:extLst>
          </p:cNvPr>
          <p:cNvSpPr/>
          <p:nvPr userDrawn="1"/>
        </p:nvSpPr>
        <p:spPr>
          <a:xfrm>
            <a:off x="5101717" y="1872755"/>
            <a:ext cx="1280160" cy="96380"/>
          </a:xfrm>
          <a:prstGeom prst="rect">
            <a:avLst/>
          </a:prstGeom>
          <a:solidFill>
            <a:srgbClr val="60C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366DF0-2FAF-2D45-A4D8-D7030C4E6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1717" y="2042160"/>
            <a:ext cx="6712711" cy="4053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087F09-212C-F44F-9255-FB322170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717" y="761999"/>
            <a:ext cx="6712711" cy="894081"/>
          </a:xfrm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98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8291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screen">
            <a:alphaModFix amt="1986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952"/>
            <a:ext cx="3443590" cy="5330952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80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69CBC2-E295-214C-B1B0-0B8332D543A2}"/>
              </a:ext>
            </a:extLst>
          </p:cNvPr>
          <p:cNvSpPr/>
          <p:nvPr userDrawn="1"/>
        </p:nvSpPr>
        <p:spPr>
          <a:xfrm>
            <a:off x="252919" y="5637783"/>
            <a:ext cx="1280160" cy="96380"/>
          </a:xfrm>
          <a:prstGeom prst="rect">
            <a:avLst/>
          </a:prstGeom>
          <a:solidFill>
            <a:srgbClr val="DF7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4" r:id="rId2"/>
    <p:sldLayoutId id="2147483855" r:id="rId3"/>
    <p:sldLayoutId id="2147483852" r:id="rId4"/>
    <p:sldLayoutId id="2147483850" r:id="rId5"/>
    <p:sldLayoutId id="2147483863" r:id="rId6"/>
    <p:sldLayoutId id="2147483851" r:id="rId7"/>
    <p:sldLayoutId id="2147483853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56" r:id="rId14"/>
    <p:sldLayoutId id="2147483858" r:id="rId15"/>
    <p:sldLayoutId id="2147483859" r:id="rId16"/>
    <p:sldLayoutId id="2147483847" r:id="rId17"/>
    <p:sldLayoutId id="2147483848" r:id="rId18"/>
    <p:sldLayoutId id="2147483849" r:id="rId19"/>
    <p:sldLayoutId id="2147483860" r:id="rId20"/>
    <p:sldLayoutId id="2147483862" r:id="rId21"/>
    <p:sldLayoutId id="2147483861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3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800"/>
        </a:spcBef>
        <a:buClr>
          <a:schemeClr val="accent1"/>
        </a:buClr>
        <a:buFont typeface="Wingdings 2" pitchFamily="18" charset="2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9525" indent="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None/>
        <a:tabLst/>
        <a:defRPr sz="1800" b="1" kern="1200" cap="all" baseline="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9525" indent="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None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182563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4246988-8F8B-1944-B267-18EFE1BA2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044" y="4094480"/>
            <a:ext cx="10725912" cy="803238"/>
          </a:xfrm>
        </p:spPr>
        <p:txBody>
          <a:bodyPr>
            <a:normAutofit/>
          </a:bodyPr>
          <a:lstStyle/>
          <a:p>
            <a:r>
              <a:rPr lang="en-US" sz="4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apparel with a mission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AEB6028-442A-FB43-96CA-7235B4197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658" y="1715836"/>
            <a:ext cx="7244684" cy="17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3251615-FD8D-D64E-B47C-80D54407B074}"/>
              </a:ext>
            </a:extLst>
          </p:cNvPr>
          <p:cNvSpPr/>
          <p:nvPr/>
        </p:nvSpPr>
        <p:spPr>
          <a:xfrm>
            <a:off x="3715352" y="423049"/>
            <a:ext cx="8229600" cy="1300480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6BB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D59C5-840C-3F4C-883D-1C41F57AD4A0}"/>
              </a:ext>
            </a:extLst>
          </p:cNvPr>
          <p:cNvSpPr/>
          <p:nvPr/>
        </p:nvSpPr>
        <p:spPr>
          <a:xfrm>
            <a:off x="0" y="1"/>
            <a:ext cx="2925318" cy="6857999"/>
          </a:xfrm>
          <a:prstGeom prst="rect">
            <a:avLst/>
          </a:prstGeom>
          <a:solidFill>
            <a:srgbClr val="CECDC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33FA0B6-F14E-BC44-88D9-6DA670BB4FB7}"/>
              </a:ext>
            </a:extLst>
          </p:cNvPr>
          <p:cNvSpPr txBox="1">
            <a:spLocks/>
          </p:cNvSpPr>
          <p:nvPr/>
        </p:nvSpPr>
        <p:spPr>
          <a:xfrm>
            <a:off x="4038022" y="734694"/>
            <a:ext cx="7584259" cy="677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rgbClr val="86888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make a difference together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46E7A0D-CD63-2644-8052-FDC539EF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109" y="2234338"/>
            <a:ext cx="5720082" cy="1352639"/>
          </a:xfrm>
          <a:prstGeom prst="rect">
            <a:avLst/>
          </a:prstGeom>
        </p:spPr>
      </p:pic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9E168D89-7809-994E-A239-4C5F8159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729" y="3839451"/>
            <a:ext cx="3118843" cy="2490466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414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P.O. Box 7006</a:t>
            </a:r>
            <a:br>
              <a:rPr lang="en-US" sz="2400" dirty="0">
                <a:solidFill>
                  <a:srgbClr val="414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414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Golden, CO 80403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414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970-591-2116</a:t>
            </a:r>
          </a:p>
          <a:p>
            <a:pPr algn="ctr">
              <a:spcBef>
                <a:spcPts val="1200"/>
              </a:spcBef>
            </a:pPr>
            <a:r>
              <a:rPr lang="en-US" sz="2400" dirty="0" err="1">
                <a:solidFill>
                  <a:srgbClr val="414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directosource.com</a:t>
            </a:r>
            <a:endParaRPr lang="en-US" sz="2400" dirty="0">
              <a:solidFill>
                <a:srgbClr val="414042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35A24-4C87-2B42-A035-32B4A9910B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34694"/>
            <a:ext cx="3474719" cy="54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DD96-0235-EC45-86A9-5F5C711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157" y="759384"/>
            <a:ext cx="3536316" cy="53392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C7BD8D-73C7-EA4A-901C-8401CA63DAD9}"/>
              </a:ext>
            </a:extLst>
          </p:cNvPr>
          <p:cNvSpPr/>
          <p:nvPr/>
        </p:nvSpPr>
        <p:spPr>
          <a:xfrm>
            <a:off x="0" y="1137920"/>
            <a:ext cx="4836160" cy="1300480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6BA88-F364-2544-8DA9-55EB7B767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392" y="2872746"/>
            <a:ext cx="6462408" cy="1930260"/>
          </a:xfrm>
        </p:spPr>
        <p:txBody>
          <a:bodyPr anchor="t"/>
          <a:lstStyle/>
          <a:p>
            <a:pPr algn="l">
              <a:lnSpc>
                <a:spcPct val="140000"/>
              </a:lnSpc>
            </a:pPr>
            <a:r>
              <a:rPr lang="en-US" sz="18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Direct to Source was born out of love. </a:t>
            </a:r>
            <a:r>
              <a:rPr lang="en-US" sz="1800" dirty="0">
                <a:solidFill>
                  <a:srgbClr val="222222"/>
                </a:solidFill>
                <a:latin typeface="Century Gothic" panose="020B0502020202020204" pitchFamily="34" charset="0"/>
              </a:rPr>
              <a:t>Love for the apparel industry, love for the craftsman, and love for growing brands. We are a state of the art one-stop production facility in Guatemala with US offices that provides custom private label apparel production.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655635-4DB0-3348-96CA-6B711EAF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2" y="1260344"/>
            <a:ext cx="5090809" cy="982482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800" spc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 apparel, ethically sourced</a:t>
            </a:r>
          </a:p>
        </p:txBody>
      </p:sp>
    </p:spTree>
    <p:extLst>
      <p:ext uri="{BB962C8B-B14F-4D97-AF65-F5344CB8AC3E}">
        <p14:creationId xmlns:p14="http://schemas.microsoft.com/office/powerpoint/2010/main" val="259022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ngine&#10;&#10;Description automatically generated">
            <a:extLst>
              <a:ext uri="{FF2B5EF4-FFF2-40B4-BE49-F238E27FC236}">
                <a16:creationId xmlns:a16="http://schemas.microsoft.com/office/drawing/2014/main" id="{08AC6E5E-A25E-F847-A914-080804C1A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20" y="762000"/>
            <a:ext cx="3536315" cy="533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CC6897-BAE9-B742-98F0-36895726087F}"/>
              </a:ext>
            </a:extLst>
          </p:cNvPr>
          <p:cNvSpPr/>
          <p:nvPr/>
        </p:nvSpPr>
        <p:spPr>
          <a:xfrm>
            <a:off x="4765040" y="1137920"/>
            <a:ext cx="5390570" cy="1300480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962A35B-B530-5747-A3B8-9251CD164752}"/>
              </a:ext>
            </a:extLst>
          </p:cNvPr>
          <p:cNvSpPr txBox="1">
            <a:spLocks/>
          </p:cNvSpPr>
          <p:nvPr/>
        </p:nvSpPr>
        <p:spPr>
          <a:xfrm>
            <a:off x="5546712" y="2872746"/>
            <a:ext cx="5883288" cy="27249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9525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8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525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563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sz="18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We are here to prove that quality apparel can be ethically and sustainably produced. </a:t>
            </a:r>
            <a:r>
              <a:rPr lang="en-US" sz="1800" dirty="0">
                <a:solidFill>
                  <a:srgbClr val="222222"/>
                </a:solidFill>
                <a:latin typeface="Century Gothic" panose="020B0502020202020204" pitchFamily="34" charset="0"/>
              </a:rPr>
              <a:t>Direct to Source was founded on the notion that clothing brands can grow their business through ethical practices, sustainable materials, and unique designs.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5F2F7BC-F015-344B-8F53-47BF72B3A18F}"/>
              </a:ext>
            </a:extLst>
          </p:cNvPr>
          <p:cNvSpPr txBox="1">
            <a:spLocks/>
          </p:cNvSpPr>
          <p:nvPr/>
        </p:nvSpPr>
        <p:spPr>
          <a:xfrm>
            <a:off x="5546713" y="1260344"/>
            <a:ext cx="4310720" cy="982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cap="none" spc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 positive impact on the world</a:t>
            </a:r>
          </a:p>
        </p:txBody>
      </p:sp>
    </p:spTree>
    <p:extLst>
      <p:ext uri="{BB962C8B-B14F-4D97-AF65-F5344CB8AC3E}">
        <p14:creationId xmlns:p14="http://schemas.microsoft.com/office/powerpoint/2010/main" val="373645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6E9E0-E220-FE4D-B9F0-B7EC7265BB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318" y="759384"/>
            <a:ext cx="3536316" cy="53392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C7BD8D-73C7-EA4A-901C-8401CA63DAD9}"/>
              </a:ext>
            </a:extLst>
          </p:cNvPr>
          <p:cNvSpPr/>
          <p:nvPr/>
        </p:nvSpPr>
        <p:spPr>
          <a:xfrm>
            <a:off x="0" y="1148080"/>
            <a:ext cx="4464996" cy="1300480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6BA88-F364-2544-8DA9-55EB7B767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392" y="2872746"/>
            <a:ext cx="6228728" cy="2724910"/>
          </a:xfrm>
        </p:spPr>
        <p:txBody>
          <a:bodyPr anchor="t"/>
          <a:lstStyle/>
          <a:p>
            <a:pPr algn="l">
              <a:lnSpc>
                <a:spcPct val="140000"/>
              </a:lnSpc>
            </a:pPr>
            <a:r>
              <a:rPr lang="en-US" sz="18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People deserve well-paying jobs in safe and healthy environments. </a:t>
            </a:r>
            <a:r>
              <a:rPr lang="en-US" sz="1800" dirty="0">
                <a:solidFill>
                  <a:srgbClr val="222222"/>
                </a:solidFill>
                <a:latin typeface="Century Gothic" panose="020B0502020202020204" pitchFamily="34" charset="0"/>
              </a:rPr>
              <a:t>Our Guatemala facility is staffed by full-time employees who are paid an ethical wage. We care for and respect our employees and support them through business built with integrity.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655635-4DB0-3348-96CA-6B711EAF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3" y="1280664"/>
            <a:ext cx="3556648" cy="982482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800" spc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deserve to be valued</a:t>
            </a:r>
          </a:p>
        </p:txBody>
      </p:sp>
    </p:spTree>
    <p:extLst>
      <p:ext uri="{BB962C8B-B14F-4D97-AF65-F5344CB8AC3E}">
        <p14:creationId xmlns:p14="http://schemas.microsoft.com/office/powerpoint/2010/main" val="59998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157788-B835-E044-9D08-FE102EC477CE}"/>
              </a:ext>
            </a:extLst>
          </p:cNvPr>
          <p:cNvSpPr/>
          <p:nvPr/>
        </p:nvSpPr>
        <p:spPr>
          <a:xfrm rot="16200000">
            <a:off x="292846" y="2380725"/>
            <a:ext cx="3407188" cy="3606803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0A4EE-B8BB-E645-B7CB-48CD6D7D8B2B}"/>
              </a:ext>
            </a:extLst>
          </p:cNvPr>
          <p:cNvSpPr/>
          <p:nvPr/>
        </p:nvSpPr>
        <p:spPr>
          <a:xfrm rot="16200000">
            <a:off x="4392407" y="2380725"/>
            <a:ext cx="3407188" cy="3606803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01990-6300-7043-8176-FE174B96E5B9}"/>
              </a:ext>
            </a:extLst>
          </p:cNvPr>
          <p:cNvSpPr/>
          <p:nvPr/>
        </p:nvSpPr>
        <p:spPr>
          <a:xfrm rot="16200000">
            <a:off x="8491967" y="2380725"/>
            <a:ext cx="3407188" cy="3606803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F27F1E-9849-7545-90E4-BB0E86A2179E}"/>
              </a:ext>
            </a:extLst>
          </p:cNvPr>
          <p:cNvSpPr/>
          <p:nvPr/>
        </p:nvSpPr>
        <p:spPr>
          <a:xfrm>
            <a:off x="-1" y="508000"/>
            <a:ext cx="5564747" cy="1300480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E88FBAA-21D0-CB49-BE7C-CD557B2F66F5}"/>
              </a:ext>
            </a:extLst>
          </p:cNvPr>
          <p:cNvSpPr txBox="1">
            <a:spLocks/>
          </p:cNvSpPr>
          <p:nvPr/>
        </p:nvSpPr>
        <p:spPr>
          <a:xfrm>
            <a:off x="700392" y="630424"/>
            <a:ext cx="4420247" cy="9824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spc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label apparel 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5730E-39BC-134D-A0E0-42C42C60C66C}"/>
              </a:ext>
            </a:extLst>
          </p:cNvPr>
          <p:cNvSpPr txBox="1"/>
          <p:nvPr/>
        </p:nvSpPr>
        <p:spPr>
          <a:xfrm>
            <a:off x="354968" y="3726386"/>
            <a:ext cx="3282944" cy="194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Design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You ask for it, we provide it. Our customized apparel starts with our extensive design capabilities.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38BC3-BC63-0746-87F9-0B3485345A9B}"/>
              </a:ext>
            </a:extLst>
          </p:cNvPr>
          <p:cNvSpPr txBox="1"/>
          <p:nvPr/>
        </p:nvSpPr>
        <p:spPr>
          <a:xfrm>
            <a:off x="4618355" y="3726386"/>
            <a:ext cx="2955290" cy="161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Patterning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Accurate patterns are key to making your designs a reality.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DAA33-B533-5749-B783-65138C008E13}"/>
              </a:ext>
            </a:extLst>
          </p:cNvPr>
          <p:cNvSpPr txBox="1"/>
          <p:nvPr/>
        </p:nvSpPr>
        <p:spPr>
          <a:xfrm>
            <a:off x="8847405" y="3726386"/>
            <a:ext cx="2696311" cy="161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Samples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Ensure your designs are perfect before production.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71176B-1EB8-DF49-BEF1-8CD9B79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6360" y="2599725"/>
            <a:ext cx="1280160" cy="1280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4E1417-E557-634B-B228-58EDB0D0C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920" y="2599725"/>
            <a:ext cx="1280160" cy="12801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349587-A61E-AB49-89CC-D8F4BA7B5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5480" y="2599725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1E48DD6-9106-554A-A776-7787AF941788}"/>
              </a:ext>
            </a:extLst>
          </p:cNvPr>
          <p:cNvSpPr/>
          <p:nvPr/>
        </p:nvSpPr>
        <p:spPr>
          <a:xfrm>
            <a:off x="-1" y="508000"/>
            <a:ext cx="5564747" cy="1300480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57788-B835-E044-9D08-FE102EC477CE}"/>
              </a:ext>
            </a:extLst>
          </p:cNvPr>
          <p:cNvSpPr/>
          <p:nvPr/>
        </p:nvSpPr>
        <p:spPr>
          <a:xfrm rot="16200000">
            <a:off x="292846" y="2380725"/>
            <a:ext cx="3407188" cy="3606803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0A4EE-B8BB-E645-B7CB-48CD6D7D8B2B}"/>
              </a:ext>
            </a:extLst>
          </p:cNvPr>
          <p:cNvSpPr/>
          <p:nvPr/>
        </p:nvSpPr>
        <p:spPr>
          <a:xfrm rot="16200000">
            <a:off x="4392407" y="2380725"/>
            <a:ext cx="3407188" cy="3606803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01990-6300-7043-8176-FE174B96E5B9}"/>
              </a:ext>
            </a:extLst>
          </p:cNvPr>
          <p:cNvSpPr/>
          <p:nvPr/>
        </p:nvSpPr>
        <p:spPr>
          <a:xfrm rot="16200000">
            <a:off x="8491967" y="2380725"/>
            <a:ext cx="3407188" cy="3606803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E88FBAA-21D0-CB49-BE7C-CD557B2F66F5}"/>
              </a:ext>
            </a:extLst>
          </p:cNvPr>
          <p:cNvSpPr txBox="1">
            <a:spLocks/>
          </p:cNvSpPr>
          <p:nvPr/>
        </p:nvSpPr>
        <p:spPr>
          <a:xfrm>
            <a:off x="700392" y="630424"/>
            <a:ext cx="4420247" cy="9824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spc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label apparel production (cont.)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93EAD8-6782-0044-A3A4-AC812473D51E}"/>
              </a:ext>
            </a:extLst>
          </p:cNvPr>
          <p:cNvSpPr txBox="1"/>
          <p:nvPr/>
        </p:nvSpPr>
        <p:spPr>
          <a:xfrm>
            <a:off x="407688" y="3726386"/>
            <a:ext cx="3177504" cy="12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Sourcing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Always ethical with people and planet in mind.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B6EEE1-EA50-3043-8CC0-23F3224A9C73}"/>
              </a:ext>
            </a:extLst>
          </p:cNvPr>
          <p:cNvSpPr txBox="1"/>
          <p:nvPr/>
        </p:nvSpPr>
        <p:spPr>
          <a:xfrm>
            <a:off x="4537512" y="3726386"/>
            <a:ext cx="3116975" cy="161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Sewing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We count on our team to use their talents and skills to create true works of art.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419073-F96C-8841-9199-1DB3DFF9850E}"/>
              </a:ext>
            </a:extLst>
          </p:cNvPr>
          <p:cNvSpPr txBox="1"/>
          <p:nvPr/>
        </p:nvSpPr>
        <p:spPr>
          <a:xfrm>
            <a:off x="8847405" y="3726386"/>
            <a:ext cx="2696311" cy="161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Shipment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Our delivery times are measured in weeks, not seasons.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29707A-C6BF-3041-9B51-504DF503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56360" y="2599725"/>
            <a:ext cx="1280160" cy="1280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DA39B18-D2E1-DF4C-AF50-A17A31C61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919" y="2599725"/>
            <a:ext cx="1280160" cy="12801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08FD96-D933-8440-8701-48EA1B27C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398" y="2599725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986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789C50-42B7-F144-B62C-AC02AD290347}"/>
              </a:ext>
            </a:extLst>
          </p:cNvPr>
          <p:cNvSpPr/>
          <p:nvPr/>
        </p:nvSpPr>
        <p:spPr>
          <a:xfrm rot="16200000">
            <a:off x="5804746" y="239441"/>
            <a:ext cx="3977532" cy="7837186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pic>
        <p:nvPicPr>
          <p:cNvPr id="9" name="Picture 8" descr="A picture containing indoor, person, appliance&#10;&#10;Description automatically generated">
            <a:extLst>
              <a:ext uri="{FF2B5EF4-FFF2-40B4-BE49-F238E27FC236}">
                <a16:creationId xmlns:a16="http://schemas.microsoft.com/office/drawing/2014/main" id="{125F5209-7BA7-A342-9F1A-9D7236AAF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11200"/>
            <a:ext cx="3586480" cy="5435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11A30-F9D6-CC4B-A263-286F4F952F97}"/>
              </a:ext>
            </a:extLst>
          </p:cNvPr>
          <p:cNvSpPr/>
          <p:nvPr/>
        </p:nvSpPr>
        <p:spPr>
          <a:xfrm>
            <a:off x="3854598" y="711200"/>
            <a:ext cx="3960498" cy="1088191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5A8598F-CDD6-F946-A7BF-E9FBF44A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37" y="666266"/>
            <a:ext cx="6154719" cy="1220588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customers</a:t>
            </a:r>
            <a:endParaRPr lang="en-US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93878732-DFC0-E944-B4B0-A8C3E252B00A}"/>
              </a:ext>
            </a:extLst>
          </p:cNvPr>
          <p:cNvSpPr txBox="1">
            <a:spLocks/>
          </p:cNvSpPr>
          <p:nvPr/>
        </p:nvSpPr>
        <p:spPr>
          <a:xfrm>
            <a:off x="4200037" y="2900752"/>
            <a:ext cx="6874363" cy="2514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8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563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40000"/>
              </a:lnSpc>
              <a:buClr>
                <a:srgbClr val="60C09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latin typeface="Century Gothic" panose="020B0502020202020204" pitchFamily="34" charset="0"/>
              </a:rPr>
              <a:t>In a time of instant gratification and lightning-fast delivery times, we offer flexibility and consistency to our customers. </a:t>
            </a:r>
          </a:p>
          <a:p>
            <a:pPr marL="342900" indent="-342900" fontAlgn="base">
              <a:lnSpc>
                <a:spcPct val="140000"/>
              </a:lnSpc>
              <a:buClr>
                <a:srgbClr val="60C09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latin typeface="Century Gothic" panose="020B0502020202020204" pitchFamily="34" charset="0"/>
              </a:rPr>
              <a:t>We offer in-stock programs, so we are ready for quick turnaround and replenishment.</a:t>
            </a:r>
          </a:p>
        </p:txBody>
      </p:sp>
    </p:spTree>
    <p:extLst>
      <p:ext uri="{BB962C8B-B14F-4D97-AF65-F5344CB8AC3E}">
        <p14:creationId xmlns:p14="http://schemas.microsoft.com/office/powerpoint/2010/main" val="318642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986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3CD9F5-A697-F744-9425-C8743CC9C68B}"/>
              </a:ext>
            </a:extLst>
          </p:cNvPr>
          <p:cNvSpPr/>
          <p:nvPr/>
        </p:nvSpPr>
        <p:spPr>
          <a:xfrm rot="16200000">
            <a:off x="5804746" y="239441"/>
            <a:ext cx="3977532" cy="7837186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CE127-9114-7748-9610-137C394304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1200"/>
            <a:ext cx="3586480" cy="5424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11A30-F9D6-CC4B-A263-286F4F952F97}"/>
              </a:ext>
            </a:extLst>
          </p:cNvPr>
          <p:cNvSpPr/>
          <p:nvPr/>
        </p:nvSpPr>
        <p:spPr>
          <a:xfrm>
            <a:off x="3854597" y="711200"/>
            <a:ext cx="6306133" cy="1088191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5A8598F-CDD6-F946-A7BF-E9FBF44A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37" y="666266"/>
            <a:ext cx="6154719" cy="1220588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manufacturing facility</a:t>
            </a:r>
            <a:endParaRPr lang="en-US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93878732-DFC0-E944-B4B0-A8C3E252B00A}"/>
              </a:ext>
            </a:extLst>
          </p:cNvPr>
          <p:cNvSpPr txBox="1">
            <a:spLocks/>
          </p:cNvSpPr>
          <p:nvPr/>
        </p:nvSpPr>
        <p:spPr>
          <a:xfrm>
            <a:off x="4200037" y="2694975"/>
            <a:ext cx="7263651" cy="2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8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563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40000"/>
              </a:lnSpc>
              <a:buClr>
                <a:srgbClr val="60C09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latin typeface="Century Gothic" panose="020B0502020202020204" pitchFamily="34" charset="0"/>
              </a:rPr>
              <a:t>Our San Pedro facility was built to follow WRAP standards and meets applicable international codes.</a:t>
            </a:r>
          </a:p>
          <a:p>
            <a:pPr marL="342900" indent="-342900" fontAlgn="base">
              <a:lnSpc>
                <a:spcPct val="140000"/>
              </a:lnSpc>
              <a:buClr>
                <a:srgbClr val="60C09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latin typeface="Century Gothic" panose="020B0502020202020204" pitchFamily="34" charset="0"/>
              </a:rPr>
              <a:t>This facility is an open space with wonderful airflow, plenty of light, and windows to see the amazing views.</a:t>
            </a:r>
          </a:p>
          <a:p>
            <a:pPr marL="342900" indent="-342900" fontAlgn="base">
              <a:lnSpc>
                <a:spcPct val="140000"/>
              </a:lnSpc>
              <a:buClr>
                <a:srgbClr val="60C09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latin typeface="Century Gothic" panose="020B0502020202020204" pitchFamily="34" charset="0"/>
              </a:rPr>
              <a:t>We are Amazon certified for quality and social compliance and Hey Social Good Gold certified.</a:t>
            </a:r>
          </a:p>
        </p:txBody>
      </p:sp>
    </p:spTree>
    <p:extLst>
      <p:ext uri="{BB962C8B-B14F-4D97-AF65-F5344CB8AC3E}">
        <p14:creationId xmlns:p14="http://schemas.microsoft.com/office/powerpoint/2010/main" val="327822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986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EAFB66-FF89-8440-A139-A7EC4810FBBD}"/>
              </a:ext>
            </a:extLst>
          </p:cNvPr>
          <p:cNvSpPr/>
          <p:nvPr/>
        </p:nvSpPr>
        <p:spPr>
          <a:xfrm rot="16200000">
            <a:off x="5804746" y="239441"/>
            <a:ext cx="3977532" cy="7837186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11A30-F9D6-CC4B-A263-286F4F952F97}"/>
              </a:ext>
            </a:extLst>
          </p:cNvPr>
          <p:cNvSpPr/>
          <p:nvPr/>
        </p:nvSpPr>
        <p:spPr>
          <a:xfrm>
            <a:off x="3854598" y="711200"/>
            <a:ext cx="3107942" cy="1088191"/>
          </a:xfrm>
          <a:prstGeom prst="rect">
            <a:avLst/>
          </a:prstGeom>
          <a:solidFill>
            <a:srgbClr val="2C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5A8598F-CDD6-F946-A7BF-E9FBF44A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37" y="666266"/>
            <a:ext cx="6154719" cy="1220588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future</a:t>
            </a:r>
            <a:endParaRPr lang="en-US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93878732-DFC0-E944-B4B0-A8C3E252B00A}"/>
              </a:ext>
            </a:extLst>
          </p:cNvPr>
          <p:cNvSpPr txBox="1">
            <a:spLocks/>
          </p:cNvSpPr>
          <p:nvPr/>
        </p:nvSpPr>
        <p:spPr>
          <a:xfrm>
            <a:off x="4200037" y="2726482"/>
            <a:ext cx="7298057" cy="2863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8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563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40000"/>
              </a:lnSpc>
              <a:buClr>
                <a:srgbClr val="60C09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latin typeface="Century Gothic" panose="020B0502020202020204" pitchFamily="34" charset="0"/>
              </a:rPr>
              <a:t>We currently benchmark against 9 of the UN’s Sustainable Development Goals and are working to see what other areas we can </a:t>
            </a:r>
            <a:r>
              <a:rPr lang="en-US" sz="2000">
                <a:solidFill>
                  <a:srgbClr val="222222"/>
                </a:solidFill>
                <a:latin typeface="Century Gothic" panose="020B0502020202020204" pitchFamily="34" charset="0"/>
              </a:rPr>
              <a:t>contribute in.</a:t>
            </a:r>
            <a:endParaRPr lang="en-US" sz="200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40000"/>
              </a:lnSpc>
              <a:buClr>
                <a:srgbClr val="60C09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latin typeface="Century Gothic" panose="020B0502020202020204" pitchFamily="34" charset="0"/>
              </a:rPr>
              <a:t>We have begun a program to recycle our fabric cutting scraps, as well as a donation program to provide clothes to locals in need.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DE470-03DE-6543-BAAC-E18C21C1C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1200"/>
            <a:ext cx="3586480" cy="54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9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na-PitchDeck-Left Aligned" id="{6C6B1A10-468F-0A45-BADF-FEA46977BFF1}" vid="{FEDD9129-7AD3-4B41-A55E-9B6BF6018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ame">
    <a:dk1>
      <a:srgbClr val="000000"/>
    </a:dk1>
    <a:lt1>
      <a:srgbClr val="FFFFFF"/>
    </a:lt1>
    <a:dk2>
      <a:srgbClr val="545454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413</Words>
  <Application>Microsoft Macintosh PowerPoint</Application>
  <PresentationFormat>Widescreen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Century Gothic</vt:lpstr>
      <vt:lpstr>Corbel</vt:lpstr>
      <vt:lpstr>Verdana</vt:lpstr>
      <vt:lpstr>Wingdings</vt:lpstr>
      <vt:lpstr>Wingdings 2</vt:lpstr>
      <vt:lpstr>Frame</vt:lpstr>
      <vt:lpstr>apparel with a mission</vt:lpstr>
      <vt:lpstr>custom apparel, ethically sourced</vt:lpstr>
      <vt:lpstr>PowerPoint Presentation</vt:lpstr>
      <vt:lpstr>people deserve to be valued</vt:lpstr>
      <vt:lpstr>PowerPoint Presentation</vt:lpstr>
      <vt:lpstr>PowerPoint Presentation</vt:lpstr>
      <vt:lpstr>our customers</vt:lpstr>
      <vt:lpstr>our manufacturing facility</vt:lpstr>
      <vt:lpstr>our future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High-Quality Roofing Every Time</dc:title>
  <dc:subject/>
  <dc:creator>Faith Ferguson</dc:creator>
  <cp:keywords/>
  <dc:description/>
  <cp:lastModifiedBy>Holli Gibson</cp:lastModifiedBy>
  <cp:revision>23</cp:revision>
  <dcterms:created xsi:type="dcterms:W3CDTF">2022-01-05T16:33:52Z</dcterms:created>
  <dcterms:modified xsi:type="dcterms:W3CDTF">2022-12-23T16:07:37Z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c1a320-90c5-46f0-b73d-0683b215ad8e_Enabled">
    <vt:lpwstr>true</vt:lpwstr>
  </property>
  <property fmtid="{D5CDD505-2E9C-101B-9397-08002B2CF9AE}" pid="3" name="MSIP_Label_80c1a320-90c5-46f0-b73d-0683b215ad8e_SetDate">
    <vt:lpwstr>2022-08-31T21:29:43Z</vt:lpwstr>
  </property>
  <property fmtid="{D5CDD505-2E9C-101B-9397-08002B2CF9AE}" pid="4" name="MSIP_Label_80c1a320-90c5-46f0-b73d-0683b215ad8e_Method">
    <vt:lpwstr>Standard</vt:lpwstr>
  </property>
  <property fmtid="{D5CDD505-2E9C-101B-9397-08002B2CF9AE}" pid="5" name="MSIP_Label_80c1a320-90c5-46f0-b73d-0683b215ad8e_Name">
    <vt:lpwstr>defa4170-0d19-0005-0004-bc88714345d2</vt:lpwstr>
  </property>
  <property fmtid="{D5CDD505-2E9C-101B-9397-08002B2CF9AE}" pid="6" name="MSIP_Label_80c1a320-90c5-46f0-b73d-0683b215ad8e_SiteId">
    <vt:lpwstr>18746aeb-c396-4d1d-8204-851f429cd2e4</vt:lpwstr>
  </property>
  <property fmtid="{D5CDD505-2E9C-101B-9397-08002B2CF9AE}" pid="7" name="MSIP_Label_80c1a320-90c5-46f0-b73d-0683b215ad8e_ActionId">
    <vt:lpwstr>3b1a0148-9357-4908-b426-17ac74a80f26</vt:lpwstr>
  </property>
  <property fmtid="{D5CDD505-2E9C-101B-9397-08002B2CF9AE}" pid="8" name="MSIP_Label_80c1a320-90c5-46f0-b73d-0683b215ad8e_ContentBits">
    <vt:lpwstr>0</vt:lpwstr>
  </property>
</Properties>
</file>